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4" r:id="rId22"/>
    <p:sldId id="273" r:id="rId23"/>
    <p:sldId id="275" r:id="rId24"/>
    <p:sldId id="276" r:id="rId25"/>
    <p:sldId id="277" r:id="rId26"/>
    <p:sldId id="278" r:id="rId27"/>
    <p:sldId id="279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B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D69CEB4-4AB1-4D3A-9DFD-27D4A974CBC2}" v="95" dt="2019-09-05T01:27:45.46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D6611-FC9D-4F9D-A530-A9E5817EA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115149-6292-4F05-A0B2-A3D7B80194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DF512A-E833-4331-9371-962BEFD1E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3EA-9CED-41B6-B19C-860A258CBE6E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21FBF4-01D7-4599-A890-65AB0D9513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2DB942-64FD-4F88-8CD7-D18BB6439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9AC89-6343-4BEA-A79E-07B24DEA8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51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34257-9046-4686-BFE2-399B1BEB2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B1699-910C-475F-8316-C9349B98E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D4D35BA-DE52-4266-8F68-B56817A34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3EA-9CED-41B6-B19C-860A258CBE6E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3DF18A-363F-4EF9-B02B-4E3BE9F0D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8FCB1B-8EE9-4B2C-B224-BE9550E88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9AC89-6343-4BEA-A79E-07B24DEA8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249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7F831B-4E25-4D09-8C70-079B6CB21C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116256-7059-4EF5-8314-F9881E0210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E2D5F-CEA7-4BA6-A068-D50CAC7BE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3EA-9CED-41B6-B19C-860A258CBE6E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9C39A1-40C5-4706-A83C-967F4817A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736B92-4229-4014-A2AB-6A7235D92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9AC89-6343-4BEA-A79E-07B24DEA8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125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A09D6-6B49-4E00-B619-D8E8D0CCA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DD999-1C74-4123-A054-C994BB3921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52D750-6A25-47C1-A706-C98D5BEB2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3EA-9CED-41B6-B19C-860A258CBE6E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4EC1B2-E6FE-4106-B3F7-A4E4A0CB6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C9AC6-BB42-4804-9D86-483B285C3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9AC89-6343-4BEA-A79E-07B24DEA8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8355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D0C4DE-39B5-407A-AFDD-6262BE7925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5BF385-C44B-48EF-A206-8488DF2168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BCFC7F-3581-4454-B49C-1D76FB8CF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3EA-9CED-41B6-B19C-860A258CBE6E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CCFB4-4CD1-4509-91E5-F51054890A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E6FA40-678C-4F57-88AA-6039B7DFF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9AC89-6343-4BEA-A79E-07B24DEA8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53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38D709-1FE0-4582-B70A-912889A88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F9BED5-379F-474C-90AE-426023B104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5F1E27-7096-4F58-8997-4E278C51B0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97114F-7A40-44F9-B9C0-4BCE22A5EC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3EA-9CED-41B6-B19C-860A258CBE6E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94E86-1B7C-4255-8149-9396B11D8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D45D3B-D41A-4C9C-B187-7030C700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9AC89-6343-4BEA-A79E-07B24DEA8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313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B748A-522D-4360-87D0-CD71531CE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11F1D8-48DD-41A8-80DF-997E80322C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CD632-AD16-4ADA-8B3F-4B6608E1D5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513D10-AB11-405B-9ADF-5535305B1B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E7857A-2721-4F72-9518-EB14BDD47A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1FB219-5B53-4D1A-B48E-C8DC1BE4CD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3EA-9CED-41B6-B19C-860A258CBE6E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DCD416-A127-4FD3-AE77-29D53C0322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7464CE-8B7B-480C-ADD0-1EF34E544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9AC89-6343-4BEA-A79E-07B24DEA8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63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26855-E1D9-4633-A785-A0DFB8E60F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B178F43-5D73-4F06-8F25-F83FD4934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3EA-9CED-41B6-B19C-860A258CBE6E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B1CBF0-07D4-4C36-ADDE-B4A12280D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40151-F5D5-4EEC-A38A-9FE0C9BD79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9AC89-6343-4BEA-A79E-07B24DEA8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176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CD6B6F-3053-4AA8-BCF0-181DD18815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3EA-9CED-41B6-B19C-860A258CBE6E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A6B160-B558-4ADB-A8DB-C59DC13D5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1E7B12-5EC6-4D1B-9679-194A40E28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9AC89-6343-4BEA-A79E-07B24DEA8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4300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37CA6-B707-4169-9357-F0E7BC754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58ACD-3AAE-4866-8C81-12108D6B07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4E1BDA-FEF9-425A-96D0-2A151E85A6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F49401-925D-4DB9-9482-E778B3B7DE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3EA-9CED-41B6-B19C-860A258CBE6E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D106D5-A98C-4711-A32F-2BB5139631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8084FC-ECB3-48AA-AA32-741CF4A14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9AC89-6343-4BEA-A79E-07B24DEA8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8727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BA849D-85D5-48FE-ABA0-A11178351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C36E0F-BACE-4348-8D14-01B445D2F8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44CE43-3903-49B3-B2C0-E7A5F3EBF1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636BB4-F4A5-4BE4-89CD-DE58B5B24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8383EA-9CED-41B6-B19C-860A258CBE6E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AF471-F135-45EC-AB0E-F5D3B8C0F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9377B0-3F8E-4834-BD92-0028C1C6B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F9AC89-6343-4BEA-A79E-07B24DEA8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6180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 shadeToTitle="1"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path path="shap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ED2D9FC-21FA-4833-8084-534730914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D6B631-2DF1-4E7F-99ED-718BCDB6C1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704FBF-6EFA-438D-83C5-4B044FC13E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8383EA-9CED-41B6-B19C-860A258CBE6E}" type="datetimeFigureOut">
              <a:rPr lang="en-US" smtClean="0"/>
              <a:t>9/22/2019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3BFBB-E677-44C6-8C89-BB7A7CB98F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50B06-4EFB-4C61-A1AD-3EDA6291FC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F9AC89-6343-4BEA-A79E-07B24DEA85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37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20EB187-900F-4AF5-813B-101456D9F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icture containing nature&#10;&#10;Description automatically generated">
            <a:extLst>
              <a:ext uri="{FF2B5EF4-FFF2-40B4-BE49-F238E27FC236}">
                <a16:creationId xmlns:a16="http://schemas.microsoft.com/office/drawing/2014/main" id="{6BB26F7C-2790-40D4-AA29-6FBCCAEEAD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78AB470-1B80-4343-A9A4-8BD8FA5F2F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87349" y="1200152"/>
            <a:ext cx="6897171" cy="4457696"/>
          </a:xfrm>
        </p:spPr>
        <p:txBody>
          <a:bodyPr anchor="ctr">
            <a:normAutofit/>
          </a:bodyPr>
          <a:lstStyle/>
          <a:p>
            <a:pPr algn="l"/>
            <a:r>
              <a:rPr lang="en-US" sz="6800" dirty="0">
                <a:solidFill>
                  <a:srgbClr val="FFFFFF"/>
                </a:solidFill>
              </a:rPr>
              <a:t>Projecting Monthly Rainfall Totals for North Carolina for the Next 50 Years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95D5F6-55D4-4257-A5ED-E552545301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9963" y="1200152"/>
            <a:ext cx="2816535" cy="4457696"/>
          </a:xfrm>
        </p:spPr>
        <p:txBody>
          <a:bodyPr anchor="ctr">
            <a:normAutofit/>
          </a:bodyPr>
          <a:lstStyle/>
          <a:p>
            <a:r>
              <a:rPr lang="en-US" sz="2800" dirty="0">
                <a:solidFill>
                  <a:srgbClr val="FFFFFF"/>
                </a:solidFill>
              </a:rPr>
              <a:t>William Fetzner</a:t>
            </a:r>
          </a:p>
          <a:p>
            <a:r>
              <a:rPr lang="en-US" sz="2800" dirty="0">
                <a:solidFill>
                  <a:srgbClr val="FFFFFF"/>
                </a:solidFill>
              </a:rPr>
              <a:t>Mentor: </a:t>
            </a:r>
          </a:p>
          <a:p>
            <a:r>
              <a:rPr lang="en-US" sz="2800" dirty="0" err="1">
                <a:solidFill>
                  <a:srgbClr val="FFFFFF"/>
                </a:solidFill>
              </a:rPr>
              <a:t>Koray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Kayir</a:t>
            </a:r>
            <a:endParaRPr lang="en-US" sz="2800" dirty="0">
              <a:solidFill>
                <a:srgbClr val="FFFFFF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24D17C8-E9C2-48A4-AA36-D7048A6CCC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5891" y="2286000"/>
            <a:ext cx="0" cy="2286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4837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314C3-E476-4FD7-9422-20C6EA0EB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A32B65-20AD-43BD-8B86-E02F9AC763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818" y="1560582"/>
            <a:ext cx="6980582" cy="4351338"/>
          </a:xfrm>
        </p:spPr>
        <p:txBody>
          <a:bodyPr/>
          <a:lstStyle/>
          <a:p>
            <a:r>
              <a:rPr lang="en-US" dirty="0"/>
              <a:t>3 ways of dealing with missing data</a:t>
            </a:r>
          </a:p>
          <a:p>
            <a:pPr marL="914400" lvl="1" indent="-457200">
              <a:buAutoNum type="arabicPeriod"/>
            </a:pPr>
            <a:r>
              <a:rPr lang="en-US" dirty="0"/>
              <a:t>Only included data from 1980-2019 (80% of locations had full data)</a:t>
            </a:r>
          </a:p>
          <a:p>
            <a:pPr marL="914400" lvl="1" indent="-457200">
              <a:buAutoNum type="arabicPeriod"/>
            </a:pPr>
            <a:r>
              <a:rPr lang="en-US" dirty="0"/>
              <a:t>Estimation of missing values</a:t>
            </a:r>
          </a:p>
          <a:p>
            <a:pPr marL="1371600" lvl="2" indent="-457200">
              <a:buAutoNum type="arabicPeriod"/>
            </a:pPr>
            <a:r>
              <a:rPr lang="en-US" dirty="0"/>
              <a:t>Utilized the rainfall total from the previous month, the next month and the corresponding month of the previous year and averaged them</a:t>
            </a:r>
          </a:p>
          <a:p>
            <a:pPr marL="1371600" lvl="2" indent="-457200">
              <a:buAutoNum type="arabicPeriod"/>
            </a:pPr>
            <a:r>
              <a:rPr lang="en-US" dirty="0"/>
              <a:t>Averaged the rainfall for the target month of all locations within 85 kilometers (~ 50 miles)</a:t>
            </a:r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ED197423-AACE-44CA-942A-282319346D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0765" y="70382"/>
            <a:ext cx="8466644" cy="671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857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2CB87-A7DE-4540-BA56-0A2BF3E52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Where’d the distance come from?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741F10-B43D-4250-B897-24E40C61B0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Latitude and Longitude of each location</a:t>
            </a:r>
          </a:p>
          <a:p>
            <a:r>
              <a:rPr lang="en-US" dirty="0"/>
              <a:t>Haversine Formula</a:t>
            </a:r>
          </a:p>
        </p:txBody>
      </p:sp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400430E-1B31-4230-91DA-3BC392459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325" y="1825625"/>
            <a:ext cx="5400675" cy="497205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F74B4F9-E389-4EB4-B208-6E57449A6AD5}"/>
              </a:ext>
            </a:extLst>
          </p:cNvPr>
          <p:cNvSpPr/>
          <p:nvPr/>
        </p:nvSpPr>
        <p:spPr>
          <a:xfrm>
            <a:off x="8679766" y="6176963"/>
            <a:ext cx="1983545" cy="681037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screenshot of text&#10;&#10;Description automatically generated">
            <a:extLst>
              <a:ext uri="{FF2B5EF4-FFF2-40B4-BE49-F238E27FC236}">
                <a16:creationId xmlns:a16="http://schemas.microsoft.com/office/drawing/2014/main" id="{7D465AC1-3F8F-43C2-B954-04E04806D8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83756"/>
            <a:ext cx="7274024" cy="1325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147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976A8-0835-4F44-AE47-9F9F3F808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 location pairing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52A8C8-92F3-482A-931B-2CE53BA47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964594" cy="4351338"/>
          </a:xfrm>
        </p:spPr>
        <p:txBody>
          <a:bodyPr/>
          <a:lstStyle/>
          <a:p>
            <a:r>
              <a:rPr lang="en-US" dirty="0"/>
              <a:t>46 target locations</a:t>
            </a:r>
          </a:p>
          <a:p>
            <a:r>
              <a:rPr lang="en-US" dirty="0"/>
              <a:t>External locations within 50 kilometers</a:t>
            </a:r>
          </a:p>
          <a:p>
            <a:r>
              <a:rPr lang="en-US" dirty="0"/>
              <a:t>Target and corresponding external placed into dictionary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A11950-44E8-46B4-832C-84D0ECD98B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7263" y="3416105"/>
            <a:ext cx="8604738" cy="3441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54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6526D-2742-4126-930F-38F6E51D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74F62-1886-47D8-9062-099CE8FAE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it look like? </a:t>
            </a:r>
          </a:p>
        </p:txBody>
      </p:sp>
      <p:pic>
        <p:nvPicPr>
          <p:cNvPr id="4" name="Picture 3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43B6A93D-BF25-4323-AE6E-BD98559A712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151" y="1690688"/>
            <a:ext cx="738084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1308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6526D-2742-4126-930F-38F6E51D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74F62-1886-47D8-9062-099CE8FAE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it look like?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5D61-CB01-483A-A097-CD503E79ED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2" y="1434906"/>
            <a:ext cx="7268308" cy="54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5945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36526D-2742-4126-930F-38F6E51D9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Exploratory Data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74F62-1886-47D8-9062-099CE8FAE4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does it look like?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85D61-CB01-483A-A097-CD503E79ED3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3692" y="1434906"/>
            <a:ext cx="7268308" cy="541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931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896D7-AFE9-49AF-BBE0-168CE21A3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99268"/>
            <a:ext cx="5139088" cy="1325563"/>
          </a:xfrm>
        </p:spPr>
        <p:txBody>
          <a:bodyPr/>
          <a:lstStyle/>
          <a:p>
            <a:r>
              <a:rPr lang="en-US" dirty="0"/>
              <a:t>Seasonal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998BE0-634B-429B-9E77-11EC5B1B5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4816" y="1924099"/>
            <a:ext cx="10515600" cy="4351338"/>
          </a:xfrm>
        </p:spPr>
        <p:txBody>
          <a:bodyPr/>
          <a:lstStyle/>
          <a:p>
            <a:r>
              <a:rPr lang="en-US" dirty="0"/>
              <a:t>Periodicity was 12 months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B911DC4-AAD0-46B0-B5FA-DB61F838B3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088" y="0"/>
            <a:ext cx="70529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37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C543-0A8D-482B-A245-FF049758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FC4CD-441E-499C-8477-A005F41CA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7523" cy="4351338"/>
          </a:xfrm>
        </p:spPr>
        <p:txBody>
          <a:bodyPr/>
          <a:lstStyle/>
          <a:p>
            <a:r>
              <a:rPr lang="en-US" dirty="0"/>
              <a:t>Correlation of the location with itself</a:t>
            </a: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792C6440-8753-4C0F-BBDD-4B35B933A2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5723" y="-2630"/>
            <a:ext cx="6846277" cy="686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409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BC543-0A8D-482B-A245-FF04975896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Autocorrelation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FC4CD-441E-499C-8477-A005F41CA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07523" cy="4351338"/>
          </a:xfrm>
        </p:spPr>
        <p:txBody>
          <a:bodyPr/>
          <a:lstStyle/>
          <a:p>
            <a:r>
              <a:rPr lang="en-US" dirty="0"/>
              <a:t>Lag 1 &amp; lag 12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8039664-8CF9-49A2-B282-0B71CBA247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9516348"/>
              </p:ext>
            </p:extLst>
          </p:nvPr>
        </p:nvGraphicFramePr>
        <p:xfrm>
          <a:off x="4771679" y="569843"/>
          <a:ext cx="5631278" cy="619019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367595">
                  <a:extLst>
                    <a:ext uri="{9D8B030D-6E8A-4147-A177-3AD203B41FA5}">
                      <a16:colId xmlns:a16="http://schemas.microsoft.com/office/drawing/2014/main" val="3552483916"/>
                    </a:ext>
                  </a:extLst>
                </a:gridCol>
                <a:gridCol w="1689383">
                  <a:extLst>
                    <a:ext uri="{9D8B030D-6E8A-4147-A177-3AD203B41FA5}">
                      <a16:colId xmlns:a16="http://schemas.microsoft.com/office/drawing/2014/main" val="1626276711"/>
                    </a:ext>
                  </a:extLst>
                </a:gridCol>
                <a:gridCol w="1287150">
                  <a:extLst>
                    <a:ext uri="{9D8B030D-6E8A-4147-A177-3AD203B41FA5}">
                      <a16:colId xmlns:a16="http://schemas.microsoft.com/office/drawing/2014/main" val="2988176835"/>
                    </a:ext>
                  </a:extLst>
                </a:gridCol>
                <a:gridCol w="1287150">
                  <a:extLst>
                    <a:ext uri="{9D8B030D-6E8A-4147-A177-3AD203B41FA5}">
                      <a16:colId xmlns:a16="http://schemas.microsoft.com/office/drawing/2014/main" val="2257539464"/>
                    </a:ext>
                  </a:extLst>
                </a:gridCol>
              </a:tblGrid>
              <a:tr h="269139"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Date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Raleigh, NC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lag 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600" u="none" strike="noStrike">
                          <a:effectLst/>
                        </a:rPr>
                        <a:t>lag 12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615800249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1/1/1980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4.39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1271152229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2/1/1980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5.87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3.02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3760344410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3/1/1980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5.87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728704106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4/1/1980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987348497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5/1/1980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4.89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4.28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1110525088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6/1/1980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4.89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4250859614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7/1/1980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2.11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5.69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3243684385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8/1/1980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3.76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5.34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950688272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9/1/1980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3.76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2698238726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10/1/1980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2.25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4.64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1443703987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11/1/1980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2783248789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12/1/1980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1.42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4.96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563870826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1/1/1981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0.87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3.02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3.43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4037792768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2/1/1981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3.02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4.97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1888542321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3/1/1981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2.35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3.02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877717589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4/1/1981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1.03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4.28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3.33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1248754858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5/1/1981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4.28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4.2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85879941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6/1/1981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5.69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8.39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2251095320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7/1/1981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5.69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5.34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3.34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932709064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8/1/1981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5.34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1.83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1320080906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9/1/1981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2.7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4.64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1.55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1719844103"/>
                  </a:ext>
                </a:extLst>
              </a:tr>
              <a:tr h="269139"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10/1/1981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4.64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>
                          <a:effectLst/>
                        </a:rPr>
                        <a:t>0.95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600" u="none" strike="noStrike" dirty="0">
                          <a:effectLst/>
                        </a:rPr>
                        <a:t>3.93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459" marR="9459" marT="9459" marB="0" anchor="b"/>
                </a:tc>
                <a:extLst>
                  <a:ext uri="{0D108BD9-81ED-4DB2-BD59-A6C34878D82A}">
                    <a16:rowId xmlns:a16="http://schemas.microsoft.com/office/drawing/2014/main" val="1188211897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0625E2E-21C0-4E7F-B15C-B01D9BB380F9}"/>
              </a:ext>
            </a:extLst>
          </p:cNvPr>
          <p:cNvCxnSpPr>
            <a:cxnSpLocks/>
          </p:cNvCxnSpPr>
          <p:nvPr/>
        </p:nvCxnSpPr>
        <p:spPr>
          <a:xfrm flipV="1">
            <a:off x="7792278" y="954158"/>
            <a:ext cx="914400" cy="2915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D70760F-0660-4CFC-BDB9-2EDA39535E4F}"/>
              </a:ext>
            </a:extLst>
          </p:cNvPr>
          <p:cNvCxnSpPr>
            <a:cxnSpLocks/>
          </p:cNvCxnSpPr>
          <p:nvPr/>
        </p:nvCxnSpPr>
        <p:spPr>
          <a:xfrm flipV="1">
            <a:off x="7792278" y="954158"/>
            <a:ext cx="2186609" cy="323352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23778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B73B81-AC55-42FF-9A47-7ADE91E4C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3A429-E687-40B0-92CA-35D6E1754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Seasonal Autoregressive Integrated Moving Average</a:t>
            </a:r>
          </a:p>
          <a:p>
            <a:r>
              <a:rPr lang="en-US" dirty="0"/>
              <a:t>SARIMA (</a:t>
            </a:r>
            <a:r>
              <a:rPr lang="en-US" dirty="0" err="1"/>
              <a:t>p,d,q</a:t>
            </a:r>
            <a:r>
              <a:rPr lang="en-US" dirty="0"/>
              <a:t>)(</a:t>
            </a:r>
            <a:r>
              <a:rPr lang="en-US" dirty="0" err="1"/>
              <a:t>P,D,Q,m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p = order or number of time lags of the autoregressive model</a:t>
            </a:r>
          </a:p>
          <a:p>
            <a:pPr lvl="1"/>
            <a:r>
              <a:rPr lang="en-US" dirty="0"/>
              <a:t>d = degree of differencing (number of times the data has had past values subtracted)</a:t>
            </a:r>
          </a:p>
          <a:p>
            <a:pPr lvl="1"/>
            <a:r>
              <a:rPr lang="en-US" dirty="0"/>
              <a:t>q = order of the moving-average model</a:t>
            </a:r>
          </a:p>
          <a:p>
            <a:pPr lvl="1"/>
            <a:r>
              <a:rPr lang="en-US" dirty="0"/>
              <a:t>P, D, Q = similar just for seasonal part of model</a:t>
            </a:r>
          </a:p>
          <a:p>
            <a:pPr lvl="1"/>
            <a:r>
              <a:rPr lang="en-US" dirty="0"/>
              <a:t>m = periodicity of the data </a:t>
            </a:r>
          </a:p>
        </p:txBody>
      </p:sp>
    </p:spTree>
    <p:extLst>
      <p:ext uri="{BB962C8B-B14F-4D97-AF65-F5344CB8AC3E}">
        <p14:creationId xmlns:p14="http://schemas.microsoft.com/office/powerpoint/2010/main" val="4025686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0A4D8-5CFF-4D7A-9185-2C276E387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Introduction: Question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F49FBD-9533-40CC-850F-D984AA3BE3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average amount of rain changing? </a:t>
            </a:r>
          </a:p>
          <a:p>
            <a:r>
              <a:rPr lang="en-US" dirty="0"/>
              <a:t>Will it change over the next 50 years?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5FE721A6-EC4B-4BC9-B678-C2B47FEC5B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7472" y="1609344"/>
            <a:ext cx="4224528" cy="5248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6863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DC063A-2A65-438E-AC44-1D00FE379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Hyperparameters of SARIMA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3C2BE-C947-4B26-A045-1FB2F73F1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D, d and m were determined from the dataset</a:t>
            </a:r>
          </a:p>
          <a:p>
            <a:pPr lvl="1"/>
            <a:r>
              <a:rPr lang="en-US" dirty="0"/>
              <a:t>Trend = 0 thus, D and d = 0</a:t>
            </a:r>
          </a:p>
          <a:p>
            <a:pPr lvl="1"/>
            <a:r>
              <a:rPr lang="en-US" dirty="0"/>
              <a:t>m = 12, period shown in seasonal decomposition and autocorrelation</a:t>
            </a:r>
          </a:p>
          <a:p>
            <a:r>
              <a:rPr lang="en-US" dirty="0"/>
              <a:t>P, Q, p, and q were tuned</a:t>
            </a:r>
          </a:p>
          <a:p>
            <a:pPr lvl="1"/>
            <a:r>
              <a:rPr lang="en-US" dirty="0"/>
              <a:t>Training (80%), Validation (10%), Testing (10%)</a:t>
            </a:r>
          </a:p>
          <a:p>
            <a:pPr lvl="1"/>
            <a:r>
              <a:rPr lang="en-US" dirty="0"/>
              <a:t>Mean absolute error </a:t>
            </a:r>
          </a:p>
          <a:p>
            <a:pPr lvl="2"/>
            <a:r>
              <a:rPr lang="en-US" dirty="0"/>
              <a:t>Determined performance of model</a:t>
            </a:r>
          </a:p>
          <a:p>
            <a:r>
              <a:rPr lang="en-US" dirty="0"/>
              <a:t>RESULT: p = 4, d = 0, q=3, P=3, D=0, Q=4, m=12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5810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47B30-57E6-470F-BC4C-07BCA0995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Exogenous help?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AAFD3-4A3F-43DD-B143-6326F17F4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46 locations with external locations</a:t>
            </a:r>
          </a:p>
          <a:p>
            <a:r>
              <a:rPr lang="en-US" dirty="0"/>
              <a:t>8 of the 46 with a better model when using exogenous variables</a:t>
            </a:r>
          </a:p>
          <a:p>
            <a:pPr lvl="1"/>
            <a:r>
              <a:rPr lang="en-US" dirty="0"/>
              <a:t>Whiteville, NC</a:t>
            </a:r>
          </a:p>
          <a:p>
            <a:pPr lvl="1"/>
            <a:r>
              <a:rPr lang="en-US" dirty="0" err="1"/>
              <a:t>Casar</a:t>
            </a:r>
            <a:r>
              <a:rPr lang="en-US" dirty="0"/>
              <a:t>, NC</a:t>
            </a:r>
          </a:p>
          <a:p>
            <a:pPr lvl="1"/>
            <a:r>
              <a:rPr lang="en-US" dirty="0"/>
              <a:t>Forest City, NC</a:t>
            </a:r>
          </a:p>
          <a:p>
            <a:pPr lvl="1"/>
            <a:r>
              <a:rPr lang="en-US" dirty="0"/>
              <a:t>Gastonia, NC</a:t>
            </a:r>
          </a:p>
          <a:p>
            <a:pPr lvl="1"/>
            <a:r>
              <a:rPr lang="en-US" dirty="0"/>
              <a:t>Lake Lure, NC</a:t>
            </a:r>
          </a:p>
          <a:p>
            <a:pPr lvl="1"/>
            <a:r>
              <a:rPr lang="en-US" dirty="0"/>
              <a:t>Elizabethtown, NC</a:t>
            </a:r>
          </a:p>
          <a:p>
            <a:pPr lvl="1"/>
            <a:r>
              <a:rPr lang="en-US" dirty="0"/>
              <a:t>Mount Holly, NC</a:t>
            </a:r>
          </a:p>
          <a:p>
            <a:pPr lvl="1"/>
            <a:r>
              <a:rPr lang="en-US" dirty="0"/>
              <a:t>Grandfather Mtn, NC</a:t>
            </a:r>
          </a:p>
          <a:p>
            <a:endParaRPr lang="en-US" dirty="0"/>
          </a:p>
        </p:txBody>
      </p:sp>
      <p:pic>
        <p:nvPicPr>
          <p:cNvPr id="5" name="Picture 4" descr="A picture containing water, yellow&#10;&#10;Description automatically generated">
            <a:extLst>
              <a:ext uri="{FF2B5EF4-FFF2-40B4-BE49-F238E27FC236}">
                <a16:creationId xmlns:a16="http://schemas.microsoft.com/office/drawing/2014/main" id="{2A6F6636-FE91-41C6-98FF-629D04EEE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08" y="3136789"/>
            <a:ext cx="6271591" cy="329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3261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 shadeToTitle="1">
        <a:blipFill dpi="0" rotWithShape="1">
          <a:blip r:embed="rId2">
            <a:lum/>
          </a:blip>
          <a:srcRect/>
          <a:stretch>
            <a:fillRect l="-18000" r="-1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EE7EE-361F-460C-A178-7F1D6CB19F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1452" y="5275470"/>
            <a:ext cx="3227363" cy="1325563"/>
          </a:xfrm>
        </p:spPr>
        <p:txBody>
          <a:bodyPr/>
          <a:lstStyle/>
          <a:p>
            <a:r>
              <a:rPr lang="en-US" dirty="0"/>
              <a:t>Predictions</a:t>
            </a:r>
          </a:p>
        </p:txBody>
      </p:sp>
    </p:spTree>
    <p:extLst>
      <p:ext uri="{BB962C8B-B14F-4D97-AF65-F5344CB8AC3E}">
        <p14:creationId xmlns:p14="http://schemas.microsoft.com/office/powerpoint/2010/main" val="39385232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FD150-B4D4-49D5-A059-A352BC912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F26D75-9911-4C6E-86AB-A44DFE6B13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445797"/>
            <a:ext cx="12192000" cy="4351338"/>
          </a:xfrm>
        </p:spPr>
        <p:txBody>
          <a:bodyPr/>
          <a:lstStyle/>
          <a:p>
            <a:r>
              <a:rPr lang="en-US" dirty="0"/>
              <a:t>Not a significant change, but rainfall is predicted to increase over next 50 years</a:t>
            </a:r>
          </a:p>
          <a:p>
            <a:r>
              <a:rPr lang="en-US" dirty="0"/>
              <a:t>Implement higher regulations for protections against flooding in developing areas</a:t>
            </a:r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7FABCC1F-C839-425C-82FE-FD725EA0F3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7499"/>
            <a:ext cx="12192000" cy="386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7746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13EEA0-9936-448B-8AFD-A0C206778F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EE50A-3008-4B48-93B6-A452FAE6F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/>
              <a:t>Include other influential variables</a:t>
            </a:r>
          </a:p>
          <a:p>
            <a:pPr lvl="1"/>
            <a:r>
              <a:rPr lang="en-US" dirty="0"/>
              <a:t>Climate change predictions</a:t>
            </a:r>
          </a:p>
          <a:p>
            <a:pPr lvl="1"/>
            <a:r>
              <a:rPr lang="en-US" dirty="0"/>
              <a:t>Historic climate data based upon cores and other areas of research besides just historic records</a:t>
            </a:r>
          </a:p>
          <a:p>
            <a:r>
              <a:rPr lang="en-US" dirty="0"/>
              <a:t>Larger more complete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E43557-4938-4E93-AD6C-6E71777A91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414" y="3204796"/>
            <a:ext cx="6494585" cy="365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B9E31-CBD3-411C-B1E9-74901A77F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this important?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42DE26-C155-408B-BC7D-DA2CFCAA0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Agricultural industry</a:t>
            </a:r>
          </a:p>
          <a:p>
            <a:pPr lvl="1"/>
            <a:r>
              <a:rPr lang="en-US" dirty="0"/>
              <a:t>What crops to grow during a season</a:t>
            </a:r>
          </a:p>
          <a:p>
            <a:pPr lvl="1"/>
            <a:r>
              <a:rPr lang="en-US" dirty="0"/>
              <a:t>Whether to switch to a different crop</a:t>
            </a:r>
          </a:p>
          <a:p>
            <a:r>
              <a:rPr lang="en-US" dirty="0"/>
              <a:t>Governmental planning</a:t>
            </a:r>
          </a:p>
          <a:p>
            <a:pPr lvl="1"/>
            <a:r>
              <a:rPr lang="en-US" dirty="0"/>
              <a:t>Building an additional reservoir</a:t>
            </a:r>
          </a:p>
          <a:p>
            <a:pPr lvl="1"/>
            <a:r>
              <a:rPr lang="en-US" dirty="0"/>
              <a:t>Implementing water restrictions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BBCC1483-BE61-41B5-ACE4-4CDAF5C0E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805" y="2011680"/>
            <a:ext cx="5232195" cy="484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650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9F6F6-9396-4D82-8773-0C85CED97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DF270F-47C6-443B-8727-C04F08D3C4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predict rainfall amounts for North Carolina for the next 50 years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2F951-C938-44BF-8CD4-EBF925430E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78" t="17846" r="11045" b="11385"/>
          <a:stretch/>
        </p:blipFill>
        <p:spPr>
          <a:xfrm>
            <a:off x="8228704" y="3080825"/>
            <a:ext cx="3963296" cy="3777175"/>
          </a:xfrm>
          <a:prstGeom prst="rect">
            <a:avLst/>
          </a:prstGeom>
        </p:spPr>
      </p:pic>
      <p:pic>
        <p:nvPicPr>
          <p:cNvPr id="7" name="Picture 6" descr="A close up of a clock&#10;&#10;Description automatically generated">
            <a:extLst>
              <a:ext uri="{FF2B5EF4-FFF2-40B4-BE49-F238E27FC236}">
                <a16:creationId xmlns:a16="http://schemas.microsoft.com/office/drawing/2014/main" id="{9439CBF4-A7CD-4432-906C-F7AF431FF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60024"/>
            <a:ext cx="2959187" cy="29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4231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D16CF-63B4-493D-B478-59D41F6260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90" y="288933"/>
            <a:ext cx="10515600" cy="1325563"/>
          </a:xfrm>
        </p:spPr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7CA575-9D61-46E7-9F74-E1B928592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65" y="1889894"/>
            <a:ext cx="3711373" cy="4351338"/>
          </a:xfrm>
        </p:spPr>
        <p:txBody>
          <a:bodyPr/>
          <a:lstStyle/>
          <a:p>
            <a:r>
              <a:rPr lang="en-US" dirty="0"/>
              <a:t>Gathered from </a:t>
            </a:r>
            <a:r>
              <a:rPr lang="en-US" dirty="0" err="1"/>
              <a:t>NOWData</a:t>
            </a:r>
            <a:r>
              <a:rPr lang="en-US" dirty="0"/>
              <a:t> NOAA website</a:t>
            </a:r>
          </a:p>
          <a:p>
            <a:r>
              <a:rPr lang="en-US" dirty="0"/>
              <a:t>The circled area on the map is where the data was collected from</a:t>
            </a:r>
          </a:p>
          <a:p>
            <a:r>
              <a:rPr lang="en-US" dirty="0"/>
              <a:t>112 NC locations and 124 locations from SC, GA, TN, and VA</a:t>
            </a:r>
          </a:p>
        </p:txBody>
      </p:sp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4E9AF09-C919-4423-B233-3C7709D07F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38" y="13535"/>
            <a:ext cx="8464062" cy="6844465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3587531-C61C-4284-9267-CECA987A01E4}"/>
              </a:ext>
            </a:extLst>
          </p:cNvPr>
          <p:cNvSpPr/>
          <p:nvPr/>
        </p:nvSpPr>
        <p:spPr>
          <a:xfrm>
            <a:off x="6096000" y="4065563"/>
            <a:ext cx="4145280" cy="1899139"/>
          </a:xfrm>
          <a:prstGeom prst="ellipse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077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16A5-3510-431F-8D46-33BADBB2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24" y="406363"/>
            <a:ext cx="10515600" cy="1325563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1B42E-1DA8-438E-998E-7C430083D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95963"/>
            <a:ext cx="3742006" cy="4351338"/>
          </a:xfrm>
        </p:spPr>
        <p:txBody>
          <a:bodyPr/>
          <a:lstStyle/>
          <a:p>
            <a:r>
              <a:rPr lang="en-US" dirty="0"/>
              <a:t>Poor original format for analysis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BAC582D-0FB3-4671-AEEF-B9E4EEDBA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060" y="745589"/>
            <a:ext cx="8522941" cy="6112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407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16A5-3510-431F-8D46-33BADBB2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24" y="406363"/>
            <a:ext cx="10515600" cy="1325563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1B42E-1DA8-438E-998E-7C430083D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95963"/>
            <a:ext cx="3742006" cy="4351338"/>
          </a:xfrm>
        </p:spPr>
        <p:txBody>
          <a:bodyPr/>
          <a:lstStyle/>
          <a:p>
            <a:r>
              <a:rPr lang="en-US" dirty="0"/>
              <a:t>Poor original format for analysis</a:t>
            </a:r>
          </a:p>
          <a:p>
            <a:r>
              <a:rPr lang="en-US" dirty="0"/>
              <a:t>Removal of totals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BAC582D-0FB3-4671-AEEF-B9E4EEDBA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060" y="745589"/>
            <a:ext cx="8522941" cy="611241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0E58BAC-C889-46F6-8719-02EEE7B3F189}"/>
              </a:ext>
            </a:extLst>
          </p:cNvPr>
          <p:cNvSpPr/>
          <p:nvPr/>
        </p:nvSpPr>
        <p:spPr>
          <a:xfrm>
            <a:off x="4518990" y="1308295"/>
            <a:ext cx="6819569" cy="58766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27D0B69-2F79-45A4-BC95-03D6C659BA7C}"/>
              </a:ext>
            </a:extLst>
          </p:cNvPr>
          <p:cNvSpPr/>
          <p:nvPr/>
        </p:nvSpPr>
        <p:spPr>
          <a:xfrm>
            <a:off x="4134678" y="768626"/>
            <a:ext cx="508460" cy="627925"/>
          </a:xfrm>
          <a:custGeom>
            <a:avLst/>
            <a:gdLst>
              <a:gd name="connsiteX0" fmla="*/ 477079 w 508460"/>
              <a:gd name="connsiteY0" fmla="*/ 477078 h 627925"/>
              <a:gd name="connsiteX1" fmla="*/ 503583 w 508460"/>
              <a:gd name="connsiteY1" fmla="*/ 92765 h 627925"/>
              <a:gd name="connsiteX2" fmla="*/ 410818 w 508460"/>
              <a:gd name="connsiteY2" fmla="*/ 0 h 627925"/>
              <a:gd name="connsiteX3" fmla="*/ 198783 w 508460"/>
              <a:gd name="connsiteY3" fmla="*/ 26504 h 627925"/>
              <a:gd name="connsiteX4" fmla="*/ 159026 w 508460"/>
              <a:gd name="connsiteY4" fmla="*/ 53009 h 627925"/>
              <a:gd name="connsiteX5" fmla="*/ 145774 w 508460"/>
              <a:gd name="connsiteY5" fmla="*/ 92765 h 627925"/>
              <a:gd name="connsiteX6" fmla="*/ 119270 w 508460"/>
              <a:gd name="connsiteY6" fmla="*/ 159026 h 627925"/>
              <a:gd name="connsiteX7" fmla="*/ 106018 w 508460"/>
              <a:gd name="connsiteY7" fmla="*/ 212035 h 627925"/>
              <a:gd name="connsiteX8" fmla="*/ 119270 w 508460"/>
              <a:gd name="connsiteY8" fmla="*/ 622852 h 627925"/>
              <a:gd name="connsiteX9" fmla="*/ 79513 w 508460"/>
              <a:gd name="connsiteY9" fmla="*/ 609600 h 627925"/>
              <a:gd name="connsiteX10" fmla="*/ 0 w 508460"/>
              <a:gd name="connsiteY10" fmla="*/ 490331 h 627925"/>
              <a:gd name="connsiteX11" fmla="*/ 39757 w 508460"/>
              <a:gd name="connsiteY11" fmla="*/ 530087 h 627925"/>
              <a:gd name="connsiteX12" fmla="*/ 106018 w 508460"/>
              <a:gd name="connsiteY12" fmla="*/ 622852 h 627925"/>
              <a:gd name="connsiteX13" fmla="*/ 198783 w 508460"/>
              <a:gd name="connsiteY13" fmla="*/ 583096 h 627925"/>
              <a:gd name="connsiteX14" fmla="*/ 225287 w 508460"/>
              <a:gd name="connsiteY14" fmla="*/ 543339 h 627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508460" h="627925">
                <a:moveTo>
                  <a:pt x="477079" y="477078"/>
                </a:moveTo>
                <a:cubicBezTo>
                  <a:pt x="485914" y="348974"/>
                  <a:pt x="521248" y="219953"/>
                  <a:pt x="503583" y="92765"/>
                </a:cubicBezTo>
                <a:cubicBezTo>
                  <a:pt x="497567" y="49451"/>
                  <a:pt x="410818" y="0"/>
                  <a:pt x="410818" y="0"/>
                </a:cubicBezTo>
                <a:cubicBezTo>
                  <a:pt x="377941" y="2529"/>
                  <a:pt x="255992" y="-2101"/>
                  <a:pt x="198783" y="26504"/>
                </a:cubicBezTo>
                <a:cubicBezTo>
                  <a:pt x="184537" y="33627"/>
                  <a:pt x="172278" y="44174"/>
                  <a:pt x="159026" y="53009"/>
                </a:cubicBezTo>
                <a:cubicBezTo>
                  <a:pt x="154609" y="66261"/>
                  <a:pt x="150679" y="79686"/>
                  <a:pt x="145774" y="92765"/>
                </a:cubicBezTo>
                <a:cubicBezTo>
                  <a:pt x="137421" y="115039"/>
                  <a:pt x="126792" y="136458"/>
                  <a:pt x="119270" y="159026"/>
                </a:cubicBezTo>
                <a:cubicBezTo>
                  <a:pt x="113510" y="176305"/>
                  <a:pt x="110435" y="194365"/>
                  <a:pt x="106018" y="212035"/>
                </a:cubicBezTo>
                <a:cubicBezTo>
                  <a:pt x="110435" y="348974"/>
                  <a:pt x="128384" y="486145"/>
                  <a:pt x="119270" y="622852"/>
                </a:cubicBezTo>
                <a:cubicBezTo>
                  <a:pt x="118341" y="636790"/>
                  <a:pt x="90244" y="618543"/>
                  <a:pt x="79513" y="609600"/>
                </a:cubicBezTo>
                <a:cubicBezTo>
                  <a:pt x="68139" y="600121"/>
                  <a:pt x="0" y="500735"/>
                  <a:pt x="0" y="490331"/>
                </a:cubicBezTo>
                <a:lnTo>
                  <a:pt x="39757" y="530087"/>
                </a:lnTo>
                <a:cubicBezTo>
                  <a:pt x="70678" y="622852"/>
                  <a:pt x="39757" y="600765"/>
                  <a:pt x="106018" y="622852"/>
                </a:cubicBezTo>
                <a:cubicBezTo>
                  <a:pt x="146568" y="612714"/>
                  <a:pt x="168278" y="613601"/>
                  <a:pt x="198783" y="583096"/>
                </a:cubicBezTo>
                <a:cubicBezTo>
                  <a:pt x="210045" y="571834"/>
                  <a:pt x="225287" y="543339"/>
                  <a:pt x="225287" y="543339"/>
                </a:cubicBez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F4545A-4BDE-4B77-AE71-D17017F23CCA}"/>
              </a:ext>
            </a:extLst>
          </p:cNvPr>
          <p:cNvSpPr txBox="1"/>
          <p:nvPr/>
        </p:nvSpPr>
        <p:spPr>
          <a:xfrm>
            <a:off x="4369966" y="121326"/>
            <a:ext cx="1961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Own column for months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9A7C10C-375E-42E5-A079-E878B289E241}"/>
              </a:ext>
            </a:extLst>
          </p:cNvPr>
          <p:cNvCxnSpPr/>
          <p:nvPr/>
        </p:nvCxnSpPr>
        <p:spPr>
          <a:xfrm flipH="1">
            <a:off x="11338559" y="1396551"/>
            <a:ext cx="747424" cy="5461449"/>
          </a:xfrm>
          <a:prstGeom prst="line">
            <a:avLst/>
          </a:prstGeom>
          <a:ln w="571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4A5AA58-7840-4983-ABA6-DEA0C81251D2}"/>
              </a:ext>
            </a:extLst>
          </p:cNvPr>
          <p:cNvCxnSpPr>
            <a:cxnSpLocks/>
          </p:cNvCxnSpPr>
          <p:nvPr/>
        </p:nvCxnSpPr>
        <p:spPr>
          <a:xfrm>
            <a:off x="11328830" y="1396550"/>
            <a:ext cx="786712" cy="54614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A35F959-F598-40B6-B52D-4A41EA791518}"/>
              </a:ext>
            </a:extLst>
          </p:cNvPr>
          <p:cNvCxnSpPr>
            <a:cxnSpLocks/>
          </p:cNvCxnSpPr>
          <p:nvPr/>
        </p:nvCxnSpPr>
        <p:spPr>
          <a:xfrm flipV="1">
            <a:off x="3771566" y="5724939"/>
            <a:ext cx="8314417" cy="10071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5A3578F-9E48-489D-9F95-CF8D2BDAD4BA}"/>
              </a:ext>
            </a:extLst>
          </p:cNvPr>
          <p:cNvCxnSpPr>
            <a:cxnSpLocks/>
          </p:cNvCxnSpPr>
          <p:nvPr/>
        </p:nvCxnSpPr>
        <p:spPr>
          <a:xfrm>
            <a:off x="3722363" y="5724939"/>
            <a:ext cx="8393179" cy="1007165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064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16A5-3510-431F-8D46-33BADBB2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24" y="406363"/>
            <a:ext cx="10515600" cy="1325563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1B42E-1DA8-438E-998E-7C430083D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95963"/>
            <a:ext cx="3742006" cy="4351338"/>
          </a:xfrm>
        </p:spPr>
        <p:txBody>
          <a:bodyPr/>
          <a:lstStyle/>
          <a:p>
            <a:r>
              <a:rPr lang="en-US" dirty="0"/>
              <a:t>Poor original format for analysis</a:t>
            </a:r>
          </a:p>
          <a:p>
            <a:r>
              <a:rPr lang="en-US" dirty="0"/>
              <a:t>Removal of totals</a:t>
            </a:r>
          </a:p>
          <a:p>
            <a:r>
              <a:rPr lang="en-US" dirty="0"/>
              <a:t>MISSING DATA!!!</a:t>
            </a:r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BAC582D-0FB3-4671-AEEF-B9E4EEDBA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060" y="745589"/>
            <a:ext cx="8522941" cy="6112412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5FF2E2E-A874-472A-91C4-71C48A019C52}"/>
              </a:ext>
            </a:extLst>
          </p:cNvPr>
          <p:cNvSpPr/>
          <p:nvPr/>
        </p:nvSpPr>
        <p:spPr>
          <a:xfrm>
            <a:off x="8905461" y="3429000"/>
            <a:ext cx="1311965" cy="36112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FE1AAC5-CCA1-4A2B-8140-C645E9C4DA0D}"/>
              </a:ext>
            </a:extLst>
          </p:cNvPr>
          <p:cNvSpPr/>
          <p:nvPr/>
        </p:nvSpPr>
        <p:spPr>
          <a:xfrm>
            <a:off x="5340626" y="3707099"/>
            <a:ext cx="860524" cy="36112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A33A280-063C-4B5D-90AA-02A1C92FB3E2}"/>
              </a:ext>
            </a:extLst>
          </p:cNvPr>
          <p:cNvSpPr/>
          <p:nvPr/>
        </p:nvSpPr>
        <p:spPr>
          <a:xfrm>
            <a:off x="10029235" y="3887660"/>
            <a:ext cx="860525" cy="36112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E02668AA-198D-4D36-8E71-C4CA70DCB3FA}"/>
              </a:ext>
            </a:extLst>
          </p:cNvPr>
          <p:cNvSpPr/>
          <p:nvPr/>
        </p:nvSpPr>
        <p:spPr>
          <a:xfrm>
            <a:off x="4270859" y="1643934"/>
            <a:ext cx="3742006" cy="361122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357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216A5-3510-431F-8D46-33BADBB29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424" y="406363"/>
            <a:ext cx="10515600" cy="1325563"/>
          </a:xfrm>
        </p:spPr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F1B42E-1DA8-438E-998E-7C430083D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" y="1895963"/>
            <a:ext cx="3742006" cy="4351338"/>
          </a:xfrm>
        </p:spPr>
        <p:txBody>
          <a:bodyPr/>
          <a:lstStyle/>
          <a:p>
            <a:r>
              <a:rPr lang="en-US" dirty="0"/>
              <a:t>Poor original format for analysis</a:t>
            </a:r>
          </a:p>
          <a:p>
            <a:r>
              <a:rPr lang="en-US" dirty="0"/>
              <a:t>Removal of totals</a:t>
            </a:r>
          </a:p>
          <a:p>
            <a:r>
              <a:rPr lang="en-US" dirty="0"/>
              <a:t>MISSING DATA!!!</a:t>
            </a:r>
          </a:p>
          <a:p>
            <a:endParaRPr lang="en-US" dirty="0"/>
          </a:p>
        </p:txBody>
      </p:sp>
      <p:pic>
        <p:nvPicPr>
          <p:cNvPr id="9" name="Picture 8" descr="A close up of a device&#10;&#10;Description automatically generated">
            <a:extLst>
              <a:ext uri="{FF2B5EF4-FFF2-40B4-BE49-F238E27FC236}">
                <a16:creationId xmlns:a16="http://schemas.microsoft.com/office/drawing/2014/main" id="{7BAC582D-0FB3-4671-AEEF-B9E4EEDBA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839" y="1731926"/>
            <a:ext cx="6380162" cy="5126075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8D8A620E-0F54-47EA-8F8E-F40873D81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93531"/>
            <a:ext cx="5811839" cy="512607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F9DD45-BCA2-4FE3-8865-16E811F789C0}"/>
              </a:ext>
            </a:extLst>
          </p:cNvPr>
          <p:cNvSpPr/>
          <p:nvPr/>
        </p:nvSpPr>
        <p:spPr>
          <a:xfrm>
            <a:off x="0" y="2250831"/>
            <a:ext cx="478302" cy="548640"/>
          </a:xfrm>
          <a:prstGeom prst="rect">
            <a:avLst/>
          </a:prstGeom>
          <a:solidFill>
            <a:srgbClr val="FFCB37">
              <a:alpha val="52157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EF13A3-78FD-47D0-A8F9-F5BE97C5EBF1}"/>
              </a:ext>
            </a:extLst>
          </p:cNvPr>
          <p:cNvSpPr/>
          <p:nvPr/>
        </p:nvSpPr>
        <p:spPr>
          <a:xfrm>
            <a:off x="5856849" y="2307101"/>
            <a:ext cx="478302" cy="750387"/>
          </a:xfrm>
          <a:prstGeom prst="rect">
            <a:avLst/>
          </a:prstGeom>
          <a:solidFill>
            <a:srgbClr val="FFCB37">
              <a:alpha val="52157"/>
            </a:srgbClr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68D5E2-2DFD-4450-9A95-278F42966230}"/>
              </a:ext>
            </a:extLst>
          </p:cNvPr>
          <p:cNvSpPr txBox="1"/>
          <p:nvPr/>
        </p:nvSpPr>
        <p:spPr>
          <a:xfrm>
            <a:off x="2324998" y="4171903"/>
            <a:ext cx="2127733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Dates are way off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5D194DC-89D8-49F1-A0A4-610493A1EC98}"/>
              </a:ext>
            </a:extLst>
          </p:cNvPr>
          <p:cNvCxnSpPr>
            <a:endCxn id="8" idx="1"/>
          </p:cNvCxnSpPr>
          <p:nvPr/>
        </p:nvCxnSpPr>
        <p:spPr>
          <a:xfrm flipV="1">
            <a:off x="3405809" y="2682295"/>
            <a:ext cx="2451040" cy="1428002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27341F6-D097-4A98-BC08-07E6E1B25BC9}"/>
              </a:ext>
            </a:extLst>
          </p:cNvPr>
          <p:cNvCxnSpPr>
            <a:endCxn id="6" idx="3"/>
          </p:cNvCxnSpPr>
          <p:nvPr/>
        </p:nvCxnSpPr>
        <p:spPr>
          <a:xfrm flipH="1" flipV="1">
            <a:off x="478302" y="2525151"/>
            <a:ext cx="2910562" cy="154648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06935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D0A93A3B5FE124BA5BD44568DFD74AE" ma:contentTypeVersion="10" ma:contentTypeDescription="Create a new document." ma:contentTypeScope="" ma:versionID="6690227a9fd2baafe46233eb7a6a2105">
  <xsd:schema xmlns:xsd="http://www.w3.org/2001/XMLSchema" xmlns:xs="http://www.w3.org/2001/XMLSchema" xmlns:p="http://schemas.microsoft.com/office/2006/metadata/properties" xmlns:ns3="ac563cef-0310-45af-9c91-6fa6ee1591de" targetNamespace="http://schemas.microsoft.com/office/2006/metadata/properties" ma:root="true" ma:fieldsID="9520f458cf80c7af816073bf042f178f" ns3:_="">
    <xsd:import namespace="ac563cef-0310-45af-9c91-6fa6ee1591d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c563cef-0310-45af-9c91-6fa6ee1591d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Location" ma:internalName="MediaServiceLocation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F5581FC-1FAC-42DD-B23A-198298F5641F}">
  <ds:schemaRefs>
    <ds:schemaRef ds:uri="ac563cef-0310-45af-9c91-6fa6ee1591de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6CDC1C8-896B-4A4E-94C0-D0F2277A75F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40039D-91DB-48ED-A77F-DAD6F8739B7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c563cef-0310-45af-9c91-6fa6ee1591d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681</Words>
  <Application>Microsoft Office PowerPoint</Application>
  <PresentationFormat>Widescreen</PresentationFormat>
  <Paragraphs>189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Projecting Monthly Rainfall Totals for North Carolina for the Next 50 Years</vt:lpstr>
      <vt:lpstr>Introduction: Question</vt:lpstr>
      <vt:lpstr>Why is this important? </vt:lpstr>
      <vt:lpstr>Goal</vt:lpstr>
      <vt:lpstr>Data Source</vt:lpstr>
      <vt:lpstr>Data Cleaning</vt:lpstr>
      <vt:lpstr>Data Cleaning</vt:lpstr>
      <vt:lpstr>Data Cleaning</vt:lpstr>
      <vt:lpstr>Data Cleaning</vt:lpstr>
      <vt:lpstr>Data Cleaning</vt:lpstr>
      <vt:lpstr>Where’d the distance come from?</vt:lpstr>
      <vt:lpstr>External location pairing</vt:lpstr>
      <vt:lpstr>Exploratory Data Analysis</vt:lpstr>
      <vt:lpstr>Exploratory Data Analysis</vt:lpstr>
      <vt:lpstr>Exploratory Data Analysis</vt:lpstr>
      <vt:lpstr>Seasonal Decomposition</vt:lpstr>
      <vt:lpstr>Autocorrelation</vt:lpstr>
      <vt:lpstr>Autocorrelation</vt:lpstr>
      <vt:lpstr>Machine Learning</vt:lpstr>
      <vt:lpstr>Hyperparameters of SARIMA</vt:lpstr>
      <vt:lpstr>Exogenous help?</vt:lpstr>
      <vt:lpstr>Predictions</vt:lpstr>
      <vt:lpstr>Conclusions</vt:lpstr>
      <vt:lpstr>Future Research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Projecting Monthly Rainfall Totals for North Carolina for the Next 50 Years</dc:title>
  <dc:creator>BILLY FETZNER</dc:creator>
  <cp:lastModifiedBy>BILLY FETZNER</cp:lastModifiedBy>
  <cp:revision>7</cp:revision>
  <dcterms:created xsi:type="dcterms:W3CDTF">2019-09-04T22:21:18Z</dcterms:created>
  <dcterms:modified xsi:type="dcterms:W3CDTF">2019-09-22T19:46:22Z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0x010100AD0A93A3B5FE124BA5BD44568DFD74AE</vt:lpwstr>
  </property>
</Properties>
</file>